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mp3" ContentType="audio/unknown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metadata/thumbnail" Target="docProps/thumbnail0.jpeg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528" r:id="rId2"/>
    <p:sldId id="499" r:id="rId3"/>
    <p:sldId id="466" r:id="rId4"/>
    <p:sldId id="509" r:id="rId5"/>
    <p:sldId id="510" r:id="rId6"/>
    <p:sldId id="511" r:id="rId7"/>
    <p:sldId id="512" r:id="rId8"/>
    <p:sldId id="513" r:id="rId9"/>
    <p:sldId id="514" r:id="rId10"/>
    <p:sldId id="515" r:id="rId11"/>
    <p:sldId id="516" r:id="rId12"/>
    <p:sldId id="517" r:id="rId13"/>
    <p:sldId id="518" r:id="rId14"/>
    <p:sldId id="519" r:id="rId15"/>
    <p:sldId id="520" r:id="rId16"/>
    <p:sldId id="521" r:id="rId17"/>
    <p:sldId id="522" r:id="rId18"/>
    <p:sldId id="523" r:id="rId19"/>
    <p:sldId id="524" r:id="rId20"/>
    <p:sldId id="525" r:id="rId21"/>
    <p:sldId id="526" r:id="rId22"/>
    <p:sldId id="527" r:id="rId23"/>
    <p:sldId id="52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BEBEB"/>
    <a:srgbClr val="376092"/>
    <a:srgbClr val="7F7F7F"/>
    <a:srgbClr val="825809"/>
    <a:srgbClr val="FFFFFF"/>
    <a:srgbClr val="4D822A"/>
    <a:srgbClr val="ABB1B0"/>
    <a:srgbClr val="ACACB0"/>
    <a:srgbClr val="A8A9B4"/>
    <a:srgbClr val="87F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711" autoAdjust="0"/>
    <p:restoredTop sz="71808" autoAdjust="0"/>
  </p:normalViewPr>
  <p:slideViewPr>
    <p:cSldViewPr snapToGrid="0">
      <p:cViewPr varScale="1">
        <p:scale>
          <a:sx n="133" d="100"/>
          <a:sy n="133" d="100"/>
        </p:scale>
        <p:origin x="-112" y="-14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-321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z="1000" smtClean="0">
                <a:latin typeface="Arial" pitchFamily="34" charset="0"/>
                <a:cs typeface="Arial" pitchFamily="34" charset="0"/>
              </a:rPr>
              <a:t>© Duarte Design, Inc. 2009</a:t>
            </a:r>
            <a:endParaRPr lang="en-US" sz="100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37EAF2-1DE3-4AC2-BC82-3EF63BED9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393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1A8ED9-A90F-43A0-A471-4F79F54F87D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z="100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© Duarte Design, Inc. 2009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090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Presentations are a powerful communication medium.</a:t>
            </a:r>
          </a:p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A8ED9-A90F-43A0-A471-4F79F54F87D6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And a thought-provoking</a:t>
            </a:r>
            <a:r>
              <a:rPr lang="en-US" baseline="0" smtClean="0"/>
              <a:t> video moves your audience in a way that can change not only minds, but hearts.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A8ED9-A90F-43A0-A471-4F79F54F87D6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And a thought-provoking</a:t>
            </a:r>
            <a:r>
              <a:rPr lang="en-US" baseline="0" smtClean="0"/>
              <a:t> video moves your audience in a way that can change not only minds, but hearts.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A8ED9-A90F-43A0-A471-4F79F54F87D6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And a thought-provoking</a:t>
            </a:r>
            <a:r>
              <a:rPr lang="en-US" baseline="0" smtClean="0"/>
              <a:t> video moves your audience in a way that can change not only minds, but hearts.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A8ED9-A90F-43A0-A471-4F79F54F87D6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And a thought-provoking</a:t>
            </a:r>
            <a:r>
              <a:rPr lang="en-US" baseline="0" smtClean="0"/>
              <a:t> video moves your audience in a way that can change not only minds, but hearts.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A8ED9-A90F-43A0-A471-4F79F54F87D6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And a thought-provoking</a:t>
            </a:r>
            <a:r>
              <a:rPr lang="en-US" baseline="0" smtClean="0"/>
              <a:t> video moves your audience in a way that can change not only minds, but hearts.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A8ED9-A90F-43A0-A471-4F79F54F87D6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And a thought-provoking</a:t>
            </a:r>
            <a:r>
              <a:rPr lang="en-US" baseline="0" smtClean="0"/>
              <a:t> video moves your audience in a way that can change not only minds, but hearts.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A8ED9-A90F-43A0-A471-4F79F54F87D6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And a thought-provoking</a:t>
            </a:r>
            <a:r>
              <a:rPr lang="en-US" baseline="0" smtClean="0"/>
              <a:t> video moves your audience in a way that can change not only minds, but hearts.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A8ED9-A90F-43A0-A471-4F79F54F87D6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And a thought-provoking</a:t>
            </a:r>
            <a:r>
              <a:rPr lang="en-US" baseline="0" smtClean="0"/>
              <a:t> video moves your audience in a way that can change not only minds, but hearts.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A8ED9-A90F-43A0-A471-4F79F54F87D6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And a thought-provoking</a:t>
            </a:r>
            <a:r>
              <a:rPr lang="en-US" baseline="0" smtClean="0"/>
              <a:t> video moves your audience in a way that can change not only minds, but hearts.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A8ED9-A90F-43A0-A471-4F79F54F87D6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And a thought-provoking</a:t>
            </a:r>
            <a:r>
              <a:rPr lang="en-US" baseline="0" smtClean="0"/>
              <a:t> video moves your audience in a way that can change not only minds, but hearts.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A8ED9-A90F-43A0-A471-4F79F54F87D6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And a thought-provoking</a:t>
            </a:r>
            <a:r>
              <a:rPr lang="en-US" baseline="0" smtClean="0"/>
              <a:t> video moves your audience in a way that can change not only minds, but hearts.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A8ED9-A90F-43A0-A471-4F79F54F87D6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And a thought-provoking</a:t>
            </a:r>
            <a:r>
              <a:rPr lang="en-US" baseline="0" smtClean="0"/>
              <a:t> video moves your audience in a way that can change not only minds, but hearts.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A8ED9-A90F-43A0-A471-4F79F54F87D6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And a thought-provoking</a:t>
            </a:r>
            <a:r>
              <a:rPr lang="en-US" baseline="0" smtClean="0"/>
              <a:t> video moves your audience in a way that can change not only minds, but hearts.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A8ED9-A90F-43A0-A471-4F79F54F87D6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And a thought-provoking</a:t>
            </a:r>
            <a:r>
              <a:rPr lang="en-US" baseline="0" smtClean="0"/>
              <a:t> video moves your audience in a way that can change not only minds, but hearts.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A8ED9-A90F-43A0-A471-4F79F54F87D6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And a thought-provoking</a:t>
            </a:r>
            <a:r>
              <a:rPr lang="en-US" baseline="0" smtClean="0"/>
              <a:t> video moves your audience in a way that can change not only minds, but hearts.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A8ED9-A90F-43A0-A471-4F79F54F87D6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And a thought-provoking</a:t>
            </a:r>
            <a:r>
              <a:rPr lang="en-US" baseline="0" smtClean="0"/>
              <a:t> video moves your audience in a way that can change not only minds, but hearts.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A8ED9-A90F-43A0-A471-4F79F54F87D6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And a thought-provoking</a:t>
            </a:r>
            <a:r>
              <a:rPr lang="en-US" baseline="0" smtClean="0"/>
              <a:t> video moves your audience in a way that can change not only minds, but hearts.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A8ED9-A90F-43A0-A471-4F79F54F87D6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And a thought-provoking</a:t>
            </a:r>
            <a:r>
              <a:rPr lang="en-US" baseline="0" smtClean="0"/>
              <a:t> video moves your audience in a way that can change not only minds, but hearts.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A8ED9-A90F-43A0-A471-4F79F54F87D6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And a thought-provoking</a:t>
            </a:r>
            <a:r>
              <a:rPr lang="en-US" baseline="0" smtClean="0"/>
              <a:t> video moves your audience in a way that can change not only minds, but hearts.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A8ED9-A90F-43A0-A471-4F79F54F87D6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And a thought-provoking</a:t>
            </a:r>
            <a:r>
              <a:rPr lang="en-US" baseline="0" smtClean="0"/>
              <a:t> video moves your audience in a way that can change not only minds, but hearts.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1A8ED9-A90F-43A0-A471-4F79F54F87D6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91024" y="2130425"/>
            <a:ext cx="4067175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91024" y="3886200"/>
            <a:ext cx="3381376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4571"/>
            <a:ext cx="4619625" cy="4486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D2693C-57C3-4914-8E69-D777D6AA2CC8}" type="datetimeFigureOut">
              <a:rPr lang="en-US" smtClean="0"/>
              <a:t>11/4/11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59C21E-1789-4DE4-A292-CBB5A0C2C9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D2693C-57C3-4914-8E69-D777D6AA2CC8}" type="datetimeFigureOut">
              <a:rPr lang="en-US" smtClean="0"/>
              <a:t>11/4/11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59C21E-1789-4DE4-A292-CBB5A0C2C9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D2693C-57C3-4914-8E69-D777D6AA2CC8}" type="datetimeFigureOut">
              <a:rPr lang="en-US" smtClean="0"/>
              <a:t>11/4/11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59C21E-1789-4DE4-A292-CBB5A0C2C9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D2693C-57C3-4914-8E69-D777D6AA2CC8}" type="datetimeFigureOut">
              <a:rPr lang="en-US" smtClean="0"/>
              <a:t>11/4/11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59C21E-1789-4DE4-A292-CBB5A0C2C9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D2693C-57C3-4914-8E69-D777D6AA2CC8}" type="datetimeFigureOut">
              <a:rPr lang="en-US" smtClean="0"/>
              <a:t>11/4/11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59C21E-1789-4DE4-A292-CBB5A0C2C9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D2693C-57C3-4914-8E69-D777D6AA2CC8}" type="datetimeFigureOut">
              <a:rPr lang="en-US" smtClean="0"/>
              <a:t>11/4/11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59C21E-1789-4DE4-A292-CBB5A0C2C9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D2693C-57C3-4914-8E69-D777D6AA2CC8}" type="datetimeFigureOut">
              <a:rPr lang="en-US" smtClean="0"/>
              <a:t>11/4/11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59C21E-1789-4DE4-A292-CBB5A0C2C9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D2693C-57C3-4914-8E69-D777D6AA2CC8}" type="datetimeFigureOut">
              <a:rPr lang="en-US" smtClean="0"/>
              <a:t>11/4/11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59C21E-1789-4DE4-A292-CBB5A0C2C9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D2693C-57C3-4914-8E69-D777D6AA2CC8}" type="datetimeFigureOut">
              <a:rPr lang="en-US" smtClean="0"/>
              <a:t>11/4/11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59C21E-1789-4DE4-A292-CBB5A0C2C9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DD2693C-57C3-4914-8E69-D777D6AA2CC8}" type="datetimeFigureOut">
              <a:rPr lang="en-US" smtClean="0"/>
              <a:t>11/4/11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59C21E-1789-4DE4-A292-CBB5A0C2C9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9.xml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png"/><Relationship Id="rId1" Type="http://schemas.microsoft.com/office/2007/relationships/media" Target="../media/media2.mp3"/><Relationship Id="rId2" Type="http://schemas.openxmlformats.org/officeDocument/2006/relationships/audio" Target="../media/media2.mp3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10.xml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png"/><Relationship Id="rId1" Type="http://schemas.microsoft.com/office/2007/relationships/media" Target="../media/media2.mp3"/><Relationship Id="rId2" Type="http://schemas.openxmlformats.org/officeDocument/2006/relationships/audio" Target="../media/media2.mp3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11.xml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png"/><Relationship Id="rId1" Type="http://schemas.microsoft.com/office/2007/relationships/media" Target="../media/media2.mp3"/><Relationship Id="rId2" Type="http://schemas.openxmlformats.org/officeDocument/2006/relationships/audio" Target="../media/media2.mp3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12.xml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png"/><Relationship Id="rId1" Type="http://schemas.microsoft.com/office/2007/relationships/media" Target="../media/media2.mp3"/><Relationship Id="rId2" Type="http://schemas.openxmlformats.org/officeDocument/2006/relationships/audio" Target="../media/media2.mp3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13.xml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png"/><Relationship Id="rId1" Type="http://schemas.microsoft.com/office/2007/relationships/media" Target="../media/media2.mp3"/><Relationship Id="rId2" Type="http://schemas.openxmlformats.org/officeDocument/2006/relationships/audio" Target="../media/media2.mp3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14.xml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png"/><Relationship Id="rId1" Type="http://schemas.microsoft.com/office/2007/relationships/media" Target="../media/media2.mp3"/><Relationship Id="rId2" Type="http://schemas.openxmlformats.org/officeDocument/2006/relationships/audio" Target="../media/media2.mp3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15.xml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png"/><Relationship Id="rId1" Type="http://schemas.microsoft.com/office/2007/relationships/media" Target="../media/media2.mp3"/><Relationship Id="rId2" Type="http://schemas.openxmlformats.org/officeDocument/2006/relationships/audio" Target="../media/media2.mp3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16.xml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png"/><Relationship Id="rId1" Type="http://schemas.microsoft.com/office/2007/relationships/media" Target="../media/media2.mp3"/><Relationship Id="rId2" Type="http://schemas.openxmlformats.org/officeDocument/2006/relationships/audio" Target="../media/media2.mp3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17.xml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png"/><Relationship Id="rId1" Type="http://schemas.microsoft.com/office/2007/relationships/media" Target="../media/media2.mp3"/><Relationship Id="rId2" Type="http://schemas.openxmlformats.org/officeDocument/2006/relationships/audio" Target="../media/media2.mp3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18.xml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png"/><Relationship Id="rId1" Type="http://schemas.microsoft.com/office/2007/relationships/media" Target="../media/media2.mp3"/><Relationship Id="rId2" Type="http://schemas.openxmlformats.org/officeDocument/2006/relationships/audio" Target="../media/media2.mp3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jpeg"/><Relationship Id="rId14" Type="http://schemas.openxmlformats.org/officeDocument/2006/relationships/image" Target="../media/image13.jpeg"/><Relationship Id="rId15" Type="http://schemas.openxmlformats.org/officeDocument/2006/relationships/image" Target="../media/image14.png"/><Relationship Id="rId1" Type="http://schemas.microsoft.com/office/2007/relationships/media" Target="../media/media1.mp3"/><Relationship Id="rId2" Type="http://schemas.openxmlformats.org/officeDocument/2006/relationships/audio" Target="../media/media1.mp3"/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1.xml"/><Relationship Id="rId5" Type="http://schemas.openxmlformats.org/officeDocument/2006/relationships/image" Target="../media/image4.jpe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19.xml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png"/><Relationship Id="rId1" Type="http://schemas.microsoft.com/office/2007/relationships/media" Target="../media/media2.mp3"/><Relationship Id="rId2" Type="http://schemas.openxmlformats.org/officeDocument/2006/relationships/audio" Target="../media/media2.mp3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20.xml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png"/><Relationship Id="rId1" Type="http://schemas.microsoft.com/office/2007/relationships/media" Target="../media/media2.mp3"/><Relationship Id="rId2" Type="http://schemas.openxmlformats.org/officeDocument/2006/relationships/audio" Target="../media/media2.mp3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21.xml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png"/><Relationship Id="rId1" Type="http://schemas.microsoft.com/office/2007/relationships/media" Target="../media/media2.mp3"/><Relationship Id="rId2" Type="http://schemas.openxmlformats.org/officeDocument/2006/relationships/audio" Target="../media/media2.mp3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2.xml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png"/><Relationship Id="rId8" Type="http://schemas.openxmlformats.org/officeDocument/2006/relationships/hyperlink" Target="http://www.mersinc.org" TargetMode="External"/><Relationship Id="rId9" Type="http://schemas.openxmlformats.org/officeDocument/2006/relationships/hyperlink" Target="http://www.mersinc.org/" TargetMode="External"/><Relationship Id="rId10" Type="http://schemas.openxmlformats.org/officeDocument/2006/relationships/hyperlink" Target="http://www.scribd.com/doc/52972728/MERS-AND-MERSCORP-AGREE-TO-A-CEASE-AND-DESIST-ORDER-OCC-INVOLVED-4-13-2011" TargetMode="External"/><Relationship Id="rId1" Type="http://schemas.microsoft.com/office/2007/relationships/media" Target="../media/media2.mp3"/><Relationship Id="rId2" Type="http://schemas.openxmlformats.org/officeDocument/2006/relationships/audio" Target="../media/media2.mp3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3.xml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png"/><Relationship Id="rId8" Type="http://schemas.openxmlformats.org/officeDocument/2006/relationships/hyperlink" Target="http://takeyourhomeback.com/?p=405" TargetMode="External"/><Relationship Id="rId1" Type="http://schemas.microsoft.com/office/2007/relationships/media" Target="../media/media2.mp3"/><Relationship Id="rId2" Type="http://schemas.openxmlformats.org/officeDocument/2006/relationships/audio" Target="../media/media2.mp3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4.xml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png"/><Relationship Id="rId1" Type="http://schemas.microsoft.com/office/2007/relationships/media" Target="../media/media2.mp3"/><Relationship Id="rId2" Type="http://schemas.openxmlformats.org/officeDocument/2006/relationships/audio" Target="../media/media2.mp3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5.xml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png"/><Relationship Id="rId1" Type="http://schemas.microsoft.com/office/2007/relationships/media" Target="../media/media2.mp3"/><Relationship Id="rId2" Type="http://schemas.openxmlformats.org/officeDocument/2006/relationships/audio" Target="../media/media2.mp3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6.xml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png"/><Relationship Id="rId1" Type="http://schemas.microsoft.com/office/2007/relationships/media" Target="../media/media2.mp3"/><Relationship Id="rId2" Type="http://schemas.openxmlformats.org/officeDocument/2006/relationships/audio" Target="../media/media2.mp3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7.xml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png"/><Relationship Id="rId1" Type="http://schemas.microsoft.com/office/2007/relationships/media" Target="../media/media2.mp3"/><Relationship Id="rId2" Type="http://schemas.openxmlformats.org/officeDocument/2006/relationships/audio" Target="../media/media2.mp3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notesSlide" Target="../notesSlides/notesSlide8.xml"/><Relationship Id="rId5" Type="http://schemas.openxmlformats.org/officeDocument/2006/relationships/image" Target="../media/image15.jpeg"/><Relationship Id="rId6" Type="http://schemas.openxmlformats.org/officeDocument/2006/relationships/image" Target="../media/image16.jpeg"/><Relationship Id="rId7" Type="http://schemas.openxmlformats.org/officeDocument/2006/relationships/image" Target="../media/image17.png"/><Relationship Id="rId1" Type="http://schemas.microsoft.com/office/2007/relationships/media" Target="../media/media2.mp3"/><Relationship Id="rId2" Type="http://schemas.openxmlformats.org/officeDocument/2006/relationships/audio" Target="../media/media2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LM_Flag3x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04" y="534705"/>
            <a:ext cx="5697095" cy="3418257"/>
          </a:xfrm>
          <a:prstGeom prst="rect">
            <a:avLst/>
          </a:prstGeom>
          <a:effectLst>
            <a:outerShdw blurRad="50800" dist="88900" dir="2340000" algn="tl" rotWithShape="0">
              <a:srgbClr val="000000">
                <a:alpha val="72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3685769" y="4259059"/>
            <a:ext cx="491353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prstClr val="white"/>
                </a:solidFill>
                <a:latin typeface="Arial" pitchFamily="34" charset="0"/>
                <a:ea typeface="Arial" charset="0"/>
                <a:cs typeface="Arial" pitchFamily="34" charset="0"/>
              </a:rPr>
              <a:t>Max Gardner presents…</a:t>
            </a:r>
            <a:endParaRPr lang="en-US" sz="3600" dirty="0" smtClean="0">
              <a:solidFill>
                <a:srgbClr val="08CFEE"/>
              </a:solidFill>
              <a:latin typeface="Arial" pitchFamily="34" charset="0"/>
              <a:ea typeface="Arial" charset="0"/>
              <a:cs typeface="Arial" pitchFamily="34" charset="0"/>
            </a:endParaRPr>
          </a:p>
          <a:p>
            <a:r>
              <a:rPr lang="en-US" sz="3600" dirty="0" smtClean="0">
                <a:solidFill>
                  <a:srgbClr val="99EEFC"/>
                </a:solidFill>
                <a:effectLst>
                  <a:outerShdw blurRad="50800" dist="38100" algn="l" rotWithShape="0">
                    <a:prstClr val="black">
                      <a:alpha val="65000"/>
                    </a:prstClr>
                  </a:outerShdw>
                </a:effectLst>
                <a:latin typeface="Arial" pitchFamily="34" charset="0"/>
                <a:ea typeface="Arial" charset="0"/>
                <a:cs typeface="Arial" pitchFamily="34" charset="0"/>
              </a:rPr>
              <a:t>66 Signs that you have a fraudulent document.</a:t>
            </a:r>
            <a:endParaRPr lang="en-US" sz="3600" dirty="0">
              <a:solidFill>
                <a:srgbClr val="99EEFC"/>
              </a:solidFill>
              <a:effectLst>
                <a:outerShdw blurRad="50800" dist="38100" algn="l" rotWithShape="0">
                  <a:prstClr val="black">
                    <a:alpha val="65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8396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ln w="57150">
            <a:solidFill>
              <a:schemeClr val="bg1"/>
            </a:solidFill>
            <a:miter lim="800000"/>
          </a:ln>
          <a:effectLst>
            <a:outerShdw blurRad="101600" dist="228600" dir="7800000" algn="t" rotWithShape="0">
              <a:prstClr val="black">
                <a:alpha val="46000"/>
              </a:prstClr>
            </a:outerShdw>
          </a:effectLst>
        </p:spPr>
      </p:pic>
      <p:pic>
        <p:nvPicPr>
          <p:cNvPr id="3" name="18_And_A_Thought_Provok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28319" y="7141368"/>
            <a:ext cx="487363" cy="48736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63224" y="1344241"/>
            <a:ext cx="6066126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24. The signature on the document consists of one loop in the shape </a:t>
            </a:r>
            <a:r>
              <a:rPr lang="en-US" sz="2400" dirty="0" smtClean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of an </a:t>
            </a:r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“S” or something that looks like an “8”.</a:t>
            </a:r>
          </a:p>
        </p:txBody>
      </p:sp>
      <p:sp>
        <p:nvSpPr>
          <p:cNvPr id="2" name="Rectangle 1"/>
          <p:cNvSpPr/>
          <p:nvPr/>
        </p:nvSpPr>
        <p:spPr>
          <a:xfrm>
            <a:off x="1546877" y="2652241"/>
            <a:ext cx="59965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25. The date of the signature and the date of the notarization are not the same.</a:t>
            </a:r>
          </a:p>
        </p:txBody>
      </p:sp>
      <p:sp>
        <p:nvSpPr>
          <p:cNvPr id="8" name="Rectangle 7"/>
          <p:cNvSpPr/>
          <p:nvPr/>
        </p:nvSpPr>
        <p:spPr>
          <a:xfrm>
            <a:off x="1565974" y="3492114"/>
            <a:ext cx="599653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26. The same “officer” or Vice President” of a mortgage company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or lender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is also the “Vice President” or “officer” of many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other entities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or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lenders in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chain of assignments or endorsements.</a:t>
            </a:r>
          </a:p>
        </p:txBody>
      </p:sp>
    </p:spTree>
    <p:extLst>
      <p:ext uri="{BB962C8B-B14F-4D97-AF65-F5344CB8AC3E}">
        <p14:creationId xmlns:p14="http://schemas.microsoft.com/office/powerpoint/2010/main" val="1363555281"/>
      </p:ext>
    </p:extLst>
  </p:cSld>
  <p:clrMapOvr>
    <a:masterClrMapping/>
  </p:clrMapOvr>
  <p:transition xmlns:p14="http://schemas.microsoft.com/office/powerpoint/2010/main" spd="slow" advClick="0" advTm="8600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ln w="57150">
            <a:solidFill>
              <a:schemeClr val="bg1"/>
            </a:solidFill>
            <a:miter lim="800000"/>
          </a:ln>
          <a:effectLst>
            <a:outerShdw blurRad="101600" dist="228600" dir="7800000" algn="t" rotWithShape="0">
              <a:prstClr val="black">
                <a:alpha val="46000"/>
              </a:prstClr>
            </a:outerShdw>
          </a:effectLst>
        </p:spPr>
      </p:pic>
      <p:pic>
        <p:nvPicPr>
          <p:cNvPr id="3" name="18_And_A_Thought_Provok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28319" y="7141368"/>
            <a:ext cx="487363" cy="48736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63224" y="1344241"/>
            <a:ext cx="6066126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27. The same “officer” or “ Vice President” of a lender signing </a:t>
            </a:r>
            <a:r>
              <a:rPr lang="en-US" sz="2400" dirty="0" smtClean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documents </a:t>
            </a:r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is located in various cities throughout the United States.</a:t>
            </a:r>
          </a:p>
        </p:txBody>
      </p:sp>
      <p:sp>
        <p:nvSpPr>
          <p:cNvPr id="2" name="Rectangle 1"/>
          <p:cNvSpPr/>
          <p:nvPr/>
        </p:nvSpPr>
        <p:spPr>
          <a:xfrm>
            <a:off x="1546877" y="2652241"/>
            <a:ext cx="59965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28.  The document includes numerous pre-stamped names and signatures.</a:t>
            </a:r>
          </a:p>
        </p:txBody>
      </p:sp>
      <p:sp>
        <p:nvSpPr>
          <p:cNvPr id="8" name="Rectangle 7"/>
          <p:cNvSpPr/>
          <p:nvPr/>
        </p:nvSpPr>
        <p:spPr>
          <a:xfrm>
            <a:off x="1565974" y="3635337"/>
            <a:ext cx="59965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29. The document includes a second page or last page notarization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that does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not conform in type font, style, format, texture, age, from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primary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pages of the document.</a:t>
            </a:r>
          </a:p>
        </p:txBody>
      </p:sp>
    </p:spTree>
    <p:extLst>
      <p:ext uri="{BB962C8B-B14F-4D97-AF65-F5344CB8AC3E}">
        <p14:creationId xmlns:p14="http://schemas.microsoft.com/office/powerpoint/2010/main" val="4129527081"/>
      </p:ext>
    </p:extLst>
  </p:cSld>
  <p:clrMapOvr>
    <a:masterClrMapping/>
  </p:clrMapOvr>
  <p:transition xmlns:p14="http://schemas.microsoft.com/office/powerpoint/2010/main" spd="slow" advClick="0" advTm="8600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ln w="57150">
            <a:solidFill>
              <a:schemeClr val="bg1"/>
            </a:solidFill>
            <a:miter lim="800000"/>
          </a:ln>
          <a:effectLst>
            <a:outerShdw blurRad="101600" dist="228600" dir="7800000" algn="t" rotWithShape="0">
              <a:prstClr val="black">
                <a:alpha val="46000"/>
              </a:prstClr>
            </a:outerShdw>
          </a:effectLst>
        </p:spPr>
      </p:pic>
      <p:pic>
        <p:nvPicPr>
          <p:cNvPr id="3" name="18_And_A_Thought_Provok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28319" y="7141368"/>
            <a:ext cx="487363" cy="48736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63224" y="1344241"/>
            <a:ext cx="60661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30. Backdating effective dates on assignments.</a:t>
            </a:r>
          </a:p>
        </p:txBody>
      </p:sp>
      <p:sp>
        <p:nvSpPr>
          <p:cNvPr id="2" name="Rectangle 1"/>
          <p:cNvSpPr/>
          <p:nvPr/>
        </p:nvSpPr>
        <p:spPr>
          <a:xfrm>
            <a:off x="1565974" y="1936125"/>
            <a:ext cx="5996535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31. Signatures of officers are dated years after an entity has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been out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of business, merged with another company or filed for bankruptcy.</a:t>
            </a:r>
          </a:p>
        </p:txBody>
      </p:sp>
      <p:sp>
        <p:nvSpPr>
          <p:cNvPr id="8" name="Rectangle 7"/>
          <p:cNvSpPr/>
          <p:nvPr/>
        </p:nvSpPr>
        <p:spPr>
          <a:xfrm>
            <a:off x="1556426" y="3262957"/>
            <a:ext cx="59965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32.  The party who signed the document executed it as a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representative of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servicer.</a:t>
            </a:r>
          </a:p>
        </p:txBody>
      </p:sp>
      <p:sp>
        <p:nvSpPr>
          <p:cNvPr id="9" name="Rectangle 8"/>
          <p:cNvSpPr/>
          <p:nvPr/>
        </p:nvSpPr>
        <p:spPr>
          <a:xfrm>
            <a:off x="1537328" y="4246051"/>
            <a:ext cx="59965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33. The notary failed to attach a notarial seal.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75144" y="4923602"/>
            <a:ext cx="59965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34. The notary failed to sign the notarization.</a:t>
            </a:r>
          </a:p>
        </p:txBody>
      </p:sp>
    </p:spTree>
    <p:extLst>
      <p:ext uri="{BB962C8B-B14F-4D97-AF65-F5344CB8AC3E}">
        <p14:creationId xmlns:p14="http://schemas.microsoft.com/office/powerpoint/2010/main" val="924655045"/>
      </p:ext>
    </p:extLst>
  </p:cSld>
  <p:clrMapOvr>
    <a:masterClrMapping/>
  </p:clrMapOvr>
  <p:transition xmlns:p14="http://schemas.microsoft.com/office/powerpoint/2010/main" spd="slow" advClick="0" advTm="8600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ln w="57150">
            <a:solidFill>
              <a:schemeClr val="bg1"/>
            </a:solidFill>
            <a:miter lim="800000"/>
          </a:ln>
          <a:effectLst>
            <a:outerShdw blurRad="101600" dist="228600" dir="7800000" algn="t" rotWithShape="0">
              <a:prstClr val="black">
                <a:alpha val="46000"/>
              </a:prstClr>
            </a:outerShdw>
          </a:effectLst>
        </p:spPr>
      </p:pic>
      <p:pic>
        <p:nvPicPr>
          <p:cNvPr id="3" name="18_And_A_Thought_Provok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28319" y="7141368"/>
            <a:ext cx="487363" cy="48736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63224" y="1344241"/>
            <a:ext cx="60661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35. The name of the party appearing before the notary is blank.</a:t>
            </a:r>
          </a:p>
        </p:txBody>
      </p:sp>
      <p:sp>
        <p:nvSpPr>
          <p:cNvPr id="2" name="Rectangle 1"/>
          <p:cNvSpPr/>
          <p:nvPr/>
        </p:nvSpPr>
        <p:spPr>
          <a:xfrm>
            <a:off x="1527780" y="2365794"/>
            <a:ext cx="59965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36. The name of the party appearing before the notary is block stamped.</a:t>
            </a:r>
          </a:p>
        </p:txBody>
      </p:sp>
      <p:sp>
        <p:nvSpPr>
          <p:cNvPr id="8" name="Rectangle 7"/>
          <p:cNvSpPr/>
          <p:nvPr/>
        </p:nvSpPr>
        <p:spPr>
          <a:xfrm>
            <a:off x="1556425" y="3224764"/>
            <a:ext cx="599653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37. The endorsement is not at the foot of the note, but on a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separate page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or </a:t>
            </a:r>
            <a:r>
              <a:rPr lang="en-US" sz="2400" dirty="0" err="1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allonge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to the note. (if there is room at the foot of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note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, the endorsement must appear there. An </a:t>
            </a:r>
            <a:r>
              <a:rPr lang="en-US" sz="2400" dirty="0" err="1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allonge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may only be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used if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there is insufficient room at the foot of the note for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endorsement).</a:t>
            </a:r>
            <a:endParaRPr lang="en-US" sz="2400" dirty="0">
              <a:solidFill>
                <a:srgbClr val="EEECE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59975892"/>
      </p:ext>
    </p:extLst>
  </p:cSld>
  <p:clrMapOvr>
    <a:masterClrMapping/>
  </p:clrMapOvr>
  <p:transition xmlns:p14="http://schemas.microsoft.com/office/powerpoint/2010/main" spd="slow" advClick="0" advTm="8600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ln w="57150">
            <a:solidFill>
              <a:schemeClr val="bg1"/>
            </a:solidFill>
            <a:miter lim="800000"/>
          </a:ln>
          <a:effectLst>
            <a:outerShdw blurRad="101600" dist="228600" dir="7800000" algn="t" rotWithShape="0">
              <a:prstClr val="black">
                <a:alpha val="46000"/>
              </a:prstClr>
            </a:outerShdw>
          </a:effectLst>
        </p:spPr>
      </p:pic>
      <p:pic>
        <p:nvPicPr>
          <p:cNvPr id="3" name="18_And_A_Thought_Provok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28319" y="7141368"/>
            <a:ext cx="487363" cy="48736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63224" y="1344241"/>
            <a:ext cx="6066126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38. The document purports to assign the mortgage or the deed of </a:t>
            </a:r>
            <a:r>
              <a:rPr lang="en-US" sz="2400" dirty="0" smtClean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trust from </a:t>
            </a:r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originator directly to the trust.</a:t>
            </a:r>
          </a:p>
        </p:txBody>
      </p:sp>
      <p:sp>
        <p:nvSpPr>
          <p:cNvPr id="2" name="Rectangle 1"/>
          <p:cNvSpPr/>
          <p:nvPr/>
        </p:nvSpPr>
        <p:spPr>
          <a:xfrm>
            <a:off x="1518232" y="2623595"/>
            <a:ext cx="5996535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39. The document that purports to assign the mortgage of deed of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trust to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Trust is dated BEFORE the Trust was registered with the SEC.</a:t>
            </a:r>
          </a:p>
        </p:txBody>
      </p:sp>
      <p:sp>
        <p:nvSpPr>
          <p:cNvPr id="8" name="Rectangle 7"/>
          <p:cNvSpPr/>
          <p:nvPr/>
        </p:nvSpPr>
        <p:spPr>
          <a:xfrm>
            <a:off x="1489585" y="3940879"/>
            <a:ext cx="599653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40. The document that purports to assign the mortgage of deed of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trust to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Trust was signed AFTER  the cut-off date for the transfer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of all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such to the  Trust pursuant to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Pooling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and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Servicing Agreement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83454917"/>
      </p:ext>
    </p:extLst>
  </p:cSld>
  <p:clrMapOvr>
    <a:masterClrMapping/>
  </p:clrMapOvr>
  <p:transition xmlns:p14="http://schemas.microsoft.com/office/powerpoint/2010/main" spd="slow" advClick="0" advTm="8600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ln w="57150">
            <a:solidFill>
              <a:schemeClr val="bg1"/>
            </a:solidFill>
            <a:miter lim="800000"/>
          </a:ln>
          <a:effectLst>
            <a:outerShdw blurRad="101600" dist="228600" dir="7800000" algn="t" rotWithShape="0">
              <a:prstClr val="black">
                <a:alpha val="46000"/>
              </a:prstClr>
            </a:outerShdw>
          </a:effectLst>
        </p:spPr>
      </p:pic>
      <p:pic>
        <p:nvPicPr>
          <p:cNvPr id="3" name="18_And_A_Thought_Provok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28319" y="7141368"/>
            <a:ext cx="487363" cy="48736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63224" y="1344241"/>
            <a:ext cx="60661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41. The origination date on the mortgage note is not within </a:t>
            </a:r>
            <a:r>
              <a:rPr lang="en-US" sz="2400" dirty="0" smtClean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origination </a:t>
            </a:r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and cut-off dates provided for by the terms of the </a:t>
            </a:r>
            <a:r>
              <a:rPr lang="en-US" sz="2400" dirty="0" smtClean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Pooling and </a:t>
            </a:r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Servicing Agreement.</a:t>
            </a:r>
          </a:p>
        </p:txBody>
      </p:sp>
      <p:sp>
        <p:nvSpPr>
          <p:cNvPr id="2" name="Rectangle 1"/>
          <p:cNvSpPr/>
          <p:nvPr/>
        </p:nvSpPr>
        <p:spPr>
          <a:xfrm>
            <a:off x="1546876" y="2852755"/>
            <a:ext cx="5996535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42. The mortgage note is assigned rather than endorsed from Party “A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” to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Party “B” or from any party to another party or entity.</a:t>
            </a:r>
          </a:p>
        </p:txBody>
      </p:sp>
      <p:sp>
        <p:nvSpPr>
          <p:cNvPr id="8" name="Rectangle 7"/>
          <p:cNvSpPr/>
          <p:nvPr/>
        </p:nvSpPr>
        <p:spPr>
          <a:xfrm>
            <a:off x="1508683" y="4084104"/>
            <a:ext cx="59965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43. The mortgage note is endorsed from the originator to the securitized Trust.</a:t>
            </a:r>
          </a:p>
        </p:txBody>
      </p:sp>
      <p:sp>
        <p:nvSpPr>
          <p:cNvPr id="9" name="Rectangle 8"/>
          <p:cNvSpPr/>
          <p:nvPr/>
        </p:nvSpPr>
        <p:spPr>
          <a:xfrm>
            <a:off x="1508682" y="4990812"/>
            <a:ext cx="59965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44. The mortgage note is endorsed from the originator to the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current mortgage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servicer.</a:t>
            </a:r>
          </a:p>
        </p:txBody>
      </p:sp>
    </p:spTree>
    <p:extLst>
      <p:ext uri="{BB962C8B-B14F-4D97-AF65-F5344CB8AC3E}">
        <p14:creationId xmlns:p14="http://schemas.microsoft.com/office/powerpoint/2010/main" val="3280691275"/>
      </p:ext>
    </p:extLst>
  </p:cSld>
  <p:clrMapOvr>
    <a:masterClrMapping/>
  </p:clrMapOvr>
  <p:transition xmlns:p14="http://schemas.microsoft.com/office/powerpoint/2010/main" spd="slow" advClick="0" advTm="8600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ln w="57150">
            <a:solidFill>
              <a:schemeClr val="bg1"/>
            </a:solidFill>
            <a:miter lim="800000"/>
          </a:ln>
          <a:effectLst>
            <a:outerShdw blurRad="101600" dist="228600" dir="7800000" algn="t" rotWithShape="0">
              <a:prstClr val="black">
                <a:alpha val="46000"/>
              </a:prstClr>
            </a:outerShdw>
          </a:effectLst>
        </p:spPr>
      </p:pic>
      <p:pic>
        <p:nvPicPr>
          <p:cNvPr id="3" name="18_And_A_Thought_Provok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28319" y="7141368"/>
            <a:ext cx="487363" cy="48736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63224" y="1344241"/>
            <a:ext cx="6066126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45. The mortgage note is endorsed from the originator to the </a:t>
            </a:r>
            <a:r>
              <a:rPr lang="en-US" sz="2400" dirty="0" smtClean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depositor for </a:t>
            </a:r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securitized trust.</a:t>
            </a:r>
          </a:p>
        </p:txBody>
      </p:sp>
      <p:sp>
        <p:nvSpPr>
          <p:cNvPr id="2" name="Rectangle 1"/>
          <p:cNvSpPr/>
          <p:nvPr/>
        </p:nvSpPr>
        <p:spPr>
          <a:xfrm>
            <a:off x="1546876" y="2633147"/>
            <a:ext cx="59965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46. The affidavit is a “Lost Note Affidavit” filed by the mortgage servicer.</a:t>
            </a:r>
          </a:p>
        </p:txBody>
      </p:sp>
      <p:sp>
        <p:nvSpPr>
          <p:cNvPr id="8" name="Rectangle 7"/>
          <p:cNvSpPr/>
          <p:nvPr/>
        </p:nvSpPr>
        <p:spPr>
          <a:xfrm>
            <a:off x="1499134" y="3558953"/>
            <a:ext cx="599653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47. The affidavit is a “Lost Note Affidavit” filed by the Trustee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for the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securitized Trust and claims they never received the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original Note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.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(You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can only file a lost note affidavit under the UCC if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you possessed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Note before it was lost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).</a:t>
            </a:r>
            <a:endParaRPr lang="en-US" sz="2400" dirty="0">
              <a:solidFill>
                <a:srgbClr val="EEECE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8724991"/>
      </p:ext>
    </p:extLst>
  </p:cSld>
  <p:clrMapOvr>
    <a:masterClrMapping/>
  </p:clrMapOvr>
  <p:transition xmlns:p14="http://schemas.microsoft.com/office/powerpoint/2010/main" spd="slow" advClick="0" advTm="8600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ln w="57150">
            <a:solidFill>
              <a:schemeClr val="bg1"/>
            </a:solidFill>
            <a:miter lim="800000"/>
          </a:ln>
          <a:effectLst>
            <a:outerShdw blurRad="101600" dist="228600" dir="7800000" algn="t" rotWithShape="0">
              <a:prstClr val="black">
                <a:alpha val="46000"/>
              </a:prstClr>
            </a:outerShdw>
          </a:effectLst>
        </p:spPr>
      </p:pic>
      <p:pic>
        <p:nvPicPr>
          <p:cNvPr id="3" name="18_And_A_Thought_Provok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28319" y="7141368"/>
            <a:ext cx="487363" cy="48736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63224" y="1344241"/>
            <a:ext cx="6066126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48. The assignment of mortgage or deed of trust was filed or </a:t>
            </a:r>
            <a:r>
              <a:rPr lang="en-US" sz="2400" dirty="0" smtClean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signed after </a:t>
            </a:r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filing of the bankruptcy case.</a:t>
            </a:r>
          </a:p>
        </p:txBody>
      </p:sp>
      <p:sp>
        <p:nvSpPr>
          <p:cNvPr id="2" name="Rectangle 1"/>
          <p:cNvSpPr/>
          <p:nvPr/>
        </p:nvSpPr>
        <p:spPr>
          <a:xfrm>
            <a:off x="1537328" y="2652243"/>
            <a:ext cx="5996535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49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. The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assignment of mortgage or deed of trust was filed or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signed after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foreclosure proceeding began/was filed.</a:t>
            </a:r>
          </a:p>
        </p:txBody>
      </p:sp>
      <p:sp>
        <p:nvSpPr>
          <p:cNvPr id="8" name="Rectangle 7"/>
          <p:cNvSpPr/>
          <p:nvPr/>
        </p:nvSpPr>
        <p:spPr>
          <a:xfrm>
            <a:off x="1508683" y="3988622"/>
            <a:ext cx="59965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50. The assignment of mortgage or deed of trust was filed or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signed after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filing of the Motion for Relief from Stay in Bankruptcy</a:t>
            </a:r>
          </a:p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Court.</a:t>
            </a:r>
          </a:p>
        </p:txBody>
      </p:sp>
    </p:spTree>
    <p:extLst>
      <p:ext uri="{BB962C8B-B14F-4D97-AF65-F5344CB8AC3E}">
        <p14:creationId xmlns:p14="http://schemas.microsoft.com/office/powerpoint/2010/main" val="2517336371"/>
      </p:ext>
    </p:extLst>
  </p:cSld>
  <p:clrMapOvr>
    <a:masterClrMapping/>
  </p:clrMapOvr>
  <p:transition xmlns:p14="http://schemas.microsoft.com/office/powerpoint/2010/main" spd="slow" advClick="0" advTm="8600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ln w="57150">
            <a:solidFill>
              <a:schemeClr val="bg1"/>
            </a:solidFill>
            <a:miter lim="800000"/>
          </a:ln>
          <a:effectLst>
            <a:outerShdw blurRad="101600" dist="228600" dir="7800000" algn="t" rotWithShape="0">
              <a:prstClr val="black">
                <a:alpha val="46000"/>
              </a:prstClr>
            </a:outerShdw>
          </a:effectLst>
        </p:spPr>
      </p:pic>
      <p:pic>
        <p:nvPicPr>
          <p:cNvPr id="3" name="18_And_A_Thought_Provok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28319" y="7141368"/>
            <a:ext cx="487363" cy="48736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63224" y="1248759"/>
            <a:ext cx="60661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51. The affidavit was signed by an employee  MR Default Servicers </a:t>
            </a:r>
            <a:r>
              <a:rPr lang="en-US" sz="2400" dirty="0" smtClean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or has </a:t>
            </a:r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MR Default Servicers information on the document as an</a:t>
            </a:r>
          </a:p>
          <a:p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identification number.</a:t>
            </a:r>
          </a:p>
        </p:txBody>
      </p:sp>
      <p:sp>
        <p:nvSpPr>
          <p:cNvPr id="2" name="Rectangle 1"/>
          <p:cNvSpPr/>
          <p:nvPr/>
        </p:nvSpPr>
        <p:spPr>
          <a:xfrm>
            <a:off x="1527779" y="2785918"/>
            <a:ext cx="59965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52. The affidavit was signed by a </a:t>
            </a:r>
            <a:r>
              <a:rPr lang="en-US" sz="2400" dirty="0" err="1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Promiss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Solutions employee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or has the </a:t>
            </a:r>
            <a:r>
              <a:rPr lang="en-US" sz="2400" dirty="0" err="1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Promiss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Solutions information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on the document as an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identification number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.</a:t>
            </a:r>
          </a:p>
        </p:txBody>
      </p:sp>
      <p:sp>
        <p:nvSpPr>
          <p:cNvPr id="8" name="Rectangle 7"/>
          <p:cNvSpPr/>
          <p:nvPr/>
        </p:nvSpPr>
        <p:spPr>
          <a:xfrm>
            <a:off x="1489585" y="4341906"/>
            <a:ext cx="59965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53. The affidavit was signed by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 </a:t>
            </a:r>
            <a:r>
              <a:rPr lang="en-US" sz="2400" dirty="0" err="1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NDEx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Technologies, LLC employee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or has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</a:t>
            </a:r>
            <a:r>
              <a:rPr lang="en-US" sz="2400" dirty="0" err="1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NDEx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 information on the document as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an identification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number.</a:t>
            </a:r>
          </a:p>
        </p:txBody>
      </p:sp>
    </p:spTree>
    <p:extLst>
      <p:ext uri="{BB962C8B-B14F-4D97-AF65-F5344CB8AC3E}">
        <p14:creationId xmlns:p14="http://schemas.microsoft.com/office/powerpoint/2010/main" val="1621058871"/>
      </p:ext>
    </p:extLst>
  </p:cSld>
  <p:clrMapOvr>
    <a:masterClrMapping/>
  </p:clrMapOvr>
  <p:transition xmlns:p14="http://schemas.microsoft.com/office/powerpoint/2010/main" spd="slow" advClick="0" advTm="8600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ln w="57150">
            <a:solidFill>
              <a:schemeClr val="bg1"/>
            </a:solidFill>
            <a:miter lim="800000"/>
          </a:ln>
          <a:effectLst>
            <a:outerShdw blurRad="101600" dist="228600" dir="7800000" algn="t" rotWithShape="0">
              <a:prstClr val="black">
                <a:alpha val="46000"/>
              </a:prstClr>
            </a:outerShdw>
          </a:effectLst>
        </p:spPr>
      </p:pic>
      <p:pic>
        <p:nvPicPr>
          <p:cNvPr id="3" name="18_And_A_Thought_Provok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28319" y="7141368"/>
            <a:ext cx="487363" cy="48736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34578" y="1401530"/>
            <a:ext cx="60661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54. The affidavit was signed by the same attorney that signed </a:t>
            </a:r>
            <a:r>
              <a:rPr lang="en-US" sz="2400" dirty="0" smtClean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foreclosure </a:t>
            </a:r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complaint.</a:t>
            </a:r>
          </a:p>
        </p:txBody>
      </p:sp>
      <p:sp>
        <p:nvSpPr>
          <p:cNvPr id="2" name="Rectangle 1"/>
          <p:cNvSpPr/>
          <p:nvPr/>
        </p:nvSpPr>
        <p:spPr>
          <a:xfrm>
            <a:off x="1489585" y="2575857"/>
            <a:ext cx="5996535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55.The affidavit was filed by an employee of the attorney that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filed the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foreclosure complaint.</a:t>
            </a:r>
          </a:p>
        </p:txBody>
      </p:sp>
      <p:sp>
        <p:nvSpPr>
          <p:cNvPr id="8" name="Rectangle 7"/>
          <p:cNvSpPr/>
          <p:nvPr/>
        </p:nvSpPr>
        <p:spPr>
          <a:xfrm>
            <a:off x="1489585" y="4131846"/>
            <a:ext cx="59965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56. The documents are clearly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two photocopies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of the same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document with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different information filled in regarding the names of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assignor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and assignee.</a:t>
            </a:r>
          </a:p>
        </p:txBody>
      </p:sp>
    </p:spTree>
    <p:extLst>
      <p:ext uri="{BB962C8B-B14F-4D97-AF65-F5344CB8AC3E}">
        <p14:creationId xmlns:p14="http://schemas.microsoft.com/office/powerpoint/2010/main" val="2709920925"/>
      </p:ext>
    </p:extLst>
  </p:cSld>
  <p:clrMapOvr>
    <a:masterClrMapping/>
  </p:clrMapOvr>
  <p:transition xmlns:p14="http://schemas.microsoft.com/office/powerpoint/2010/main" spd="slow" advClick="0" advTm="8600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6" name="02_Presentations_Are_A_Powerful_M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441305" y="7699582"/>
            <a:ext cx="304800" cy="30480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349829" y="1132114"/>
            <a:ext cx="6435634" cy="4589417"/>
          </a:xfrm>
          <a:prstGeom prst="rect">
            <a:avLst/>
          </a:prstGeom>
          <a:gradFill>
            <a:gsLst>
              <a:gs pos="0">
                <a:schemeClr val="bg1">
                  <a:lumMod val="98000"/>
                  <a:lumOff val="2000"/>
                  <a:alpha val="21000"/>
                </a:schemeClr>
              </a:gs>
              <a:gs pos="39999">
                <a:schemeClr val="bg1">
                  <a:lumMod val="75000"/>
                  <a:alpha val="18000"/>
                </a:schemeClr>
              </a:gs>
              <a:gs pos="70000">
                <a:schemeClr val="bg1">
                  <a:lumMod val="65000"/>
                  <a:alpha val="14000"/>
                </a:schemeClr>
              </a:gs>
              <a:gs pos="100000">
                <a:schemeClr val="bg1">
                  <a:alpha val="14000"/>
                </a:schemeClr>
              </a:gs>
            </a:gsLst>
            <a:lin ang="5400000" scaled="0"/>
          </a:gradFill>
          <a:ln>
            <a:noFill/>
          </a:ln>
          <a:effectLst>
            <a:softEdge rad="88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293223" y="1060269"/>
            <a:ext cx="6557554" cy="4737463"/>
          </a:xfrm>
          <a:prstGeom prst="rect">
            <a:avLst/>
          </a:prstGeom>
          <a:noFill/>
          <a:ln w="177800" cap="sq">
            <a:gradFill flip="none" rotWithShape="1">
              <a:gsLst>
                <a:gs pos="0">
                  <a:srgbClr val="FFFFFF">
                    <a:alpha val="57000"/>
                  </a:srgbClr>
                </a:gs>
                <a:gs pos="7001">
                  <a:srgbClr val="E6E6E6">
                    <a:alpha val="74000"/>
                  </a:srgbClr>
                </a:gs>
                <a:gs pos="32001">
                  <a:srgbClr val="7D8496">
                    <a:alpha val="64000"/>
                  </a:srgbClr>
                </a:gs>
                <a:gs pos="47000">
                  <a:srgbClr val="E6E6E6">
                    <a:alpha val="69000"/>
                  </a:srgbClr>
                </a:gs>
                <a:gs pos="85001">
                  <a:srgbClr val="7D8496">
                    <a:alpha val="70000"/>
                  </a:srgbClr>
                </a:gs>
                <a:gs pos="100000">
                  <a:srgbClr val="E6E6E6">
                    <a:alpha val="64000"/>
                  </a:srgbClr>
                </a:gs>
              </a:gsLst>
              <a:lin ang="5400000" scaled="0"/>
              <a:tileRect r="-100000" b="-100000"/>
            </a:gradFill>
            <a:round/>
          </a:ln>
          <a:effectLst>
            <a:glow rad="127000">
              <a:schemeClr val="bg1">
                <a:alpha val="5000"/>
              </a:schemeClr>
            </a:glow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4934" y="338365"/>
            <a:ext cx="3401300" cy="4938182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 val="1"/>
            </a:ext>
          </a:extLst>
        </p:spPr>
      </p:pic>
      <p:grpSp>
        <p:nvGrpSpPr>
          <p:cNvPr id="24" name="Group 23"/>
          <p:cNvGrpSpPr/>
          <p:nvPr/>
        </p:nvGrpSpPr>
        <p:grpSpPr>
          <a:xfrm rot="10800000">
            <a:off x="848180" y="775152"/>
            <a:ext cx="4405990" cy="7309305"/>
            <a:chOff x="848181" y="775152"/>
            <a:chExt cx="4405990" cy="7309305"/>
          </a:xfrm>
        </p:grpSpPr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8"/>
            <a:stretch>
              <a:fillRect/>
            </a:stretch>
          </p:blipFill>
          <p:spPr bwMode="auto">
            <a:xfrm rot="21411500">
              <a:off x="848181" y="775152"/>
              <a:ext cx="2838830" cy="3681942"/>
            </a:xfrm>
            <a:prstGeom prst="rect">
              <a:avLst/>
            </a:prstGeom>
            <a:extLst>
              <a:ext uri="{53640926-AAD7-44d8-BBD7-CCE9431645EC}">
                <a14:shadowObscured xmlns:a14="http://schemas.microsoft.com/office/drawing/2010/main" val="1"/>
              </a:ext>
            </a:extLst>
          </p:spPr>
        </p:pic>
        <p:sp>
          <p:nvSpPr>
            <p:cNvPr id="26" name="Rectangle 25"/>
            <p:cNvSpPr/>
            <p:nvPr/>
          </p:nvSpPr>
          <p:spPr>
            <a:xfrm>
              <a:off x="2322286" y="3686629"/>
              <a:ext cx="2931885" cy="439782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 rot="10800000">
            <a:off x="2311400" y="1465490"/>
            <a:ext cx="6832600" cy="5824310"/>
            <a:chOff x="2311400" y="1465490"/>
            <a:chExt cx="6832600" cy="5824310"/>
          </a:xfrm>
        </p:grpSpPr>
        <p:pic>
          <p:nvPicPr>
            <p:cNvPr id="28" name="Picture 3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471362" y="1465490"/>
              <a:ext cx="3672638" cy="2804521"/>
            </a:xfrm>
            <a:prstGeom prst="rect">
              <a:avLst/>
            </a:prstGeom>
            <a:effectLst>
              <a:outerShdw blurRad="165100" dist="279400" dir="21594000" algn="ctr" rotWithShape="0">
                <a:schemeClr val="tx1">
                  <a:alpha val="54000"/>
                </a:schemeClr>
              </a:outerShdw>
            </a:effectLst>
          </p:spPr>
        </p:pic>
        <p:sp>
          <p:nvSpPr>
            <p:cNvPr id="29" name="Rectangle 28"/>
            <p:cNvSpPr/>
            <p:nvPr/>
          </p:nvSpPr>
          <p:spPr>
            <a:xfrm>
              <a:off x="2311400" y="4305300"/>
              <a:ext cx="3848100" cy="29845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67" t="52222" r="833" b="8888"/>
          <a:stretch>
            <a:fillRect/>
          </a:stretch>
        </p:blipFill>
        <p:spPr bwMode="auto">
          <a:xfrm rot="21429537">
            <a:off x="803124" y="3466434"/>
            <a:ext cx="8234680" cy="2900311"/>
          </a:xfrm>
          <a:prstGeom prst="rect">
            <a:avLst/>
          </a:prstGeom>
          <a:extLst>
            <a:ext uri="{53640926-AAD7-44d8-BBD7-CCE9431645EC}">
              <a14:shadowObscured xmlns:a14="http://schemas.microsoft.com/office/drawing/2010/main" val="1"/>
            </a:ext>
          </a:extLst>
        </p:spPr>
      </p:pic>
      <p:pic>
        <p:nvPicPr>
          <p:cNvPr id="31" name="Picture 4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2700" y="2960914"/>
            <a:ext cx="1384300" cy="3909785"/>
          </a:xfrm>
          <a:prstGeom prst="rect">
            <a:avLst/>
          </a:prstGeom>
        </p:spPr>
      </p:pic>
      <p:pic>
        <p:nvPicPr>
          <p:cNvPr id="32" name="Picture 4"/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3"/>
          <a:stretch/>
        </p:blipFill>
        <p:spPr bwMode="auto">
          <a:xfrm>
            <a:off x="-9525" y="5720444"/>
            <a:ext cx="9173029" cy="1137556"/>
          </a:xfrm>
          <a:prstGeom prst="rect">
            <a:avLst/>
          </a:prstGeom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724650"/>
            <a:ext cx="9144000" cy="133349"/>
          </a:xfrm>
          <a:prstGeom prst="rect">
            <a:avLst/>
          </a:prstGeom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57150" cy="6858000"/>
          </a:xfrm>
          <a:prstGeom prst="rect">
            <a:avLst/>
          </a:prstGeom>
        </p:spPr>
      </p:pic>
      <p:pic>
        <p:nvPicPr>
          <p:cNvPr id="2" name="01_Presentations_Are_A_Powerful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8676141" y="7046119"/>
            <a:ext cx="487363" cy="487363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slow" advClick="0" advTm="300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2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edge">
                                          <p:cBhvr>
                                            <p:cTn id="9" dur="11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2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2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20" presetID="2" presetClass="entr" presetSubtype="8" fill="hold" nodeType="afterEffect" p14:presetBounceEnd="7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0000">
                                          <p:cBhvr additive="base">
                                            <p:cTn id="22" dur="800" fill="hold"/>
                                            <p:tgtEl>
                                              <p:spTgt spid="30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0000">
                                          <p:cBhvr additive="base">
                                            <p:cTn id="23" dur="800" fill="hold"/>
                                            <p:tgtEl>
                                              <p:spTgt spid="30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accel="27500" fill="hold" nodeType="withEffect" p14:presetBounceEnd="81667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1667">
                                          <p:cBhvr additive="base">
                                            <p:cTn id="26" dur="12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1667">
                                          <p:cBhvr additive="base">
                                            <p:cTn id="27" dur="12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2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8" presetClass="emph" presetSubtype="0" accel="60000" decel="31429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10800000">
                                          <p:cBhvr>
                                            <p:cTn id="32" dur="6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2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8" presetClass="emph" presetSubtype="0" accel="60000" decel="31429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37" dur="6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numSld="999" showWhenStopped="0">
                    <p:cTn id="38" fill="hold" display="0">
                      <p:stCondLst>
                        <p:cond delay="indefinite"/>
                      </p:stCondLst>
                      <p:endCondLst>
                        <p:cond evt="onPrev" delay="0">
                          <p:tgtEl>
                            <p:sldTgt/>
                          </p:tgtEl>
                        </p:cond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16"/>
                    </p:tgtEl>
                  </p:cMediaNode>
                </p:audio>
                <p:audio>
                  <p:cMediaNode numSld="999" showWhenStopped="0">
                    <p:cTn id="39" fill="hold" display="0">
                      <p:stCondLst>
                        <p:cond delay="indefinite"/>
                      </p:stCondLst>
                      <p:endCondLst>
                        <p:cond evt="onPrev" delay="0">
                          <p:tgtEl>
                            <p:sldTgt/>
                          </p:tgtEl>
                        </p:cond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2"/>
                    </p:tgtEl>
                  </p:cMediaNode>
                </p:audio>
              </p:childTnLst>
            </p:cTn>
          </p:par>
        </p:tnLst>
        <p:bldLst>
          <p:bldP spid="19" grpId="0" animBg="1"/>
          <p:bldP spid="2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2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edge">
                                          <p:cBhvr>
                                            <p:cTn id="9" dur="11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2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2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20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800" fill="hold"/>
                                            <p:tgtEl>
                                              <p:spTgt spid="30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800" fill="hold"/>
                                            <p:tgtEl>
                                              <p:spTgt spid="30">
                                                <p:bg/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accel="275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2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2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2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8" presetClass="emph" presetSubtype="0" accel="60000" decel="31429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Rot by="-10800000">
                                          <p:cBhvr>
                                            <p:cTn id="32" dur="6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2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8" presetClass="emph" presetSubtype="0" accel="60000" decel="31429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Rot by="10800000">
                                          <p:cBhvr>
                                            <p:cTn id="37" dur="6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numSld="999" showWhenStopped="0">
                    <p:cTn id="38" fill="hold" display="0">
                      <p:stCondLst>
                        <p:cond delay="indefinite"/>
                      </p:stCondLst>
                      <p:endCondLst>
                        <p:cond evt="onPrev" delay="0">
                          <p:tgtEl>
                            <p:sldTgt/>
                          </p:tgtEl>
                        </p:cond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16"/>
                    </p:tgtEl>
                  </p:cMediaNode>
                </p:audio>
                <p:audio>
                  <p:cMediaNode numSld="999" showWhenStopped="0">
                    <p:cTn id="39" fill="hold" display="0">
                      <p:stCondLst>
                        <p:cond delay="indefinite"/>
                      </p:stCondLst>
                      <p:endCondLst>
                        <p:cond evt="onPrev" delay="0">
                          <p:tgtEl>
                            <p:sldTgt/>
                          </p:tgtEl>
                        </p:cond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2"/>
                    </p:tgtEl>
                  </p:cMediaNode>
                </p:audio>
              </p:childTnLst>
            </p:cTn>
          </p:par>
        </p:tnLst>
        <p:bldLst>
          <p:bldP spid="19" grpId="0" animBg="1"/>
          <p:bldP spid="20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ln w="57150">
            <a:solidFill>
              <a:schemeClr val="bg1"/>
            </a:solidFill>
            <a:miter lim="800000"/>
          </a:ln>
          <a:effectLst>
            <a:outerShdw blurRad="101600" dist="228600" dir="7800000" algn="t" rotWithShape="0">
              <a:prstClr val="black">
                <a:alpha val="46000"/>
              </a:prstClr>
            </a:outerShdw>
          </a:effectLst>
        </p:spPr>
      </p:pic>
      <p:pic>
        <p:nvPicPr>
          <p:cNvPr id="3" name="18_And_A_Thought_Provok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28319" y="7141368"/>
            <a:ext cx="487363" cy="48736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34578" y="1401530"/>
            <a:ext cx="60661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57</a:t>
            </a:r>
            <a:r>
              <a:rPr lang="en-US" sz="2400" dirty="0" smtClean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. The </a:t>
            </a:r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Note is stamped with the following: “Certified True Copy”.</a:t>
            </a:r>
          </a:p>
        </p:txBody>
      </p:sp>
      <p:sp>
        <p:nvSpPr>
          <p:cNvPr id="2" name="Rectangle 1"/>
          <p:cNvSpPr/>
          <p:nvPr/>
        </p:nvSpPr>
        <p:spPr>
          <a:xfrm>
            <a:off x="1489585" y="2241670"/>
            <a:ext cx="599653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58. The signature of the Vice President states that they are a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Vice President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of Lehman Brother Holding Company, but the printed or</a:t>
            </a:r>
          </a:p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stamped name on the document is Lehman Brothers Bank, FSB.</a:t>
            </a:r>
          </a:p>
        </p:txBody>
      </p:sp>
      <p:sp>
        <p:nvSpPr>
          <p:cNvPr id="8" name="Rectangle 7"/>
          <p:cNvSpPr/>
          <p:nvPr/>
        </p:nvSpPr>
        <p:spPr>
          <a:xfrm>
            <a:off x="1489585" y="4255973"/>
            <a:ext cx="5996535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59. The document is signed by a “Bank Officer” without any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designation of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office/position held.</a:t>
            </a:r>
          </a:p>
        </p:txBody>
      </p:sp>
    </p:spTree>
    <p:extLst>
      <p:ext uri="{BB962C8B-B14F-4D97-AF65-F5344CB8AC3E}">
        <p14:creationId xmlns:p14="http://schemas.microsoft.com/office/powerpoint/2010/main" val="3137147291"/>
      </p:ext>
    </p:extLst>
  </p:cSld>
  <p:clrMapOvr>
    <a:masterClrMapping/>
  </p:clrMapOvr>
  <p:transition xmlns:p14="http://schemas.microsoft.com/office/powerpoint/2010/main" spd="slow" advClick="0" advTm="8600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ln w="57150">
            <a:solidFill>
              <a:schemeClr val="bg1"/>
            </a:solidFill>
            <a:miter lim="800000"/>
          </a:ln>
          <a:effectLst>
            <a:outerShdw blurRad="101600" dist="228600" dir="7800000" algn="t" rotWithShape="0">
              <a:prstClr val="black">
                <a:alpha val="46000"/>
              </a:prstClr>
            </a:outerShdw>
          </a:effectLst>
        </p:spPr>
      </p:pic>
      <p:pic>
        <p:nvPicPr>
          <p:cNvPr id="3" name="18_And_A_Thought_Provok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28319" y="7141368"/>
            <a:ext cx="487363" cy="48736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34578" y="1401530"/>
            <a:ext cx="60661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60. The affidavit is signed by the “designated agent” of any entity or party.</a:t>
            </a:r>
          </a:p>
        </p:txBody>
      </p:sp>
      <p:sp>
        <p:nvSpPr>
          <p:cNvPr id="2" name="Rectangle 1"/>
          <p:cNvSpPr/>
          <p:nvPr/>
        </p:nvSpPr>
        <p:spPr>
          <a:xfrm>
            <a:off x="1480036" y="2556761"/>
            <a:ext cx="5996535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61. The affidavit includes one or more bar codes.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(Similar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to the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bar codes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you see on items at the grocery store, etc.)</a:t>
            </a:r>
          </a:p>
        </p:txBody>
      </p:sp>
      <p:sp>
        <p:nvSpPr>
          <p:cNvPr id="8" name="Rectangle 7"/>
          <p:cNvSpPr/>
          <p:nvPr/>
        </p:nvSpPr>
        <p:spPr>
          <a:xfrm>
            <a:off x="1489585" y="4084106"/>
            <a:ext cx="59965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62. Any document signed by an individual who states that they are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“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legal coordinator” for any entity involved in the lawsuit or chain of</a:t>
            </a:r>
          </a:p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custody.</a:t>
            </a:r>
          </a:p>
        </p:txBody>
      </p:sp>
    </p:spTree>
    <p:extLst>
      <p:ext uri="{BB962C8B-B14F-4D97-AF65-F5344CB8AC3E}">
        <p14:creationId xmlns:p14="http://schemas.microsoft.com/office/powerpoint/2010/main" val="2231052039"/>
      </p:ext>
    </p:extLst>
  </p:cSld>
  <p:clrMapOvr>
    <a:masterClrMapping/>
  </p:clrMapOvr>
  <p:transition xmlns:p14="http://schemas.microsoft.com/office/powerpoint/2010/main" spd="slow" advClick="0" advTm="8600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ln w="57150">
            <a:solidFill>
              <a:schemeClr val="bg1"/>
            </a:solidFill>
            <a:miter lim="800000"/>
          </a:ln>
          <a:effectLst>
            <a:outerShdw blurRad="101600" dist="228600" dir="7800000" algn="t" rotWithShape="0">
              <a:prstClr val="black">
                <a:alpha val="46000"/>
              </a:prstClr>
            </a:outerShdw>
          </a:effectLst>
        </p:spPr>
      </p:pic>
      <p:pic>
        <p:nvPicPr>
          <p:cNvPr id="3" name="18_And_A_Thought_Provok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28319" y="7141368"/>
            <a:ext cx="487363" cy="48736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34578" y="1401530"/>
            <a:ext cx="6066126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63. The return address on the Assignment or affidavit is to a </a:t>
            </a:r>
            <a:r>
              <a:rPr lang="en-US" sz="2400" dirty="0" smtClean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third party </a:t>
            </a:r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provider, such as Financial Dimensions, </a:t>
            </a:r>
            <a:r>
              <a:rPr lang="en-US" sz="2400" dirty="0" err="1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Inc</a:t>
            </a:r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, FANDO or FNFS.</a:t>
            </a:r>
          </a:p>
        </p:txBody>
      </p:sp>
      <p:sp>
        <p:nvSpPr>
          <p:cNvPr id="2" name="Rectangle 1"/>
          <p:cNvSpPr/>
          <p:nvPr/>
        </p:nvSpPr>
        <p:spPr>
          <a:xfrm>
            <a:off x="1480036" y="2614050"/>
            <a:ext cx="5996535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64. The transferor and the transferee  have the exact same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physical address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including the same street and/or P.O. box numbers.</a:t>
            </a:r>
          </a:p>
        </p:txBody>
      </p:sp>
      <p:sp>
        <p:nvSpPr>
          <p:cNvPr id="8" name="Rectangle 7"/>
          <p:cNvSpPr/>
          <p:nvPr/>
        </p:nvSpPr>
        <p:spPr>
          <a:xfrm>
            <a:off x="1489585" y="3854949"/>
            <a:ext cx="59965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65. The document bears the image: “This is not a certified copy”</a:t>
            </a:r>
          </a:p>
        </p:txBody>
      </p:sp>
      <p:sp>
        <p:nvSpPr>
          <p:cNvPr id="9" name="Rectangle 8"/>
          <p:cNvSpPr/>
          <p:nvPr/>
        </p:nvSpPr>
        <p:spPr>
          <a:xfrm>
            <a:off x="1536950" y="4723464"/>
            <a:ext cx="5996535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66. The document refers to a Power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of Attorney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, but no such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document is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attached or filed and recorded.</a:t>
            </a:r>
          </a:p>
        </p:txBody>
      </p:sp>
    </p:spTree>
    <p:extLst>
      <p:ext uri="{BB962C8B-B14F-4D97-AF65-F5344CB8AC3E}">
        <p14:creationId xmlns:p14="http://schemas.microsoft.com/office/powerpoint/2010/main" val="2926912460"/>
      </p:ext>
    </p:extLst>
  </p:cSld>
  <p:clrMapOvr>
    <a:masterClrMapping/>
  </p:clrMapOvr>
  <p:transition xmlns:p14="http://schemas.microsoft.com/office/powerpoint/2010/main" spd="slow" advClick="0" advTm="8600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LM_Flag3x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619" y="716121"/>
            <a:ext cx="5697095" cy="3418257"/>
          </a:xfrm>
          <a:prstGeom prst="rect">
            <a:avLst/>
          </a:prstGeom>
          <a:effectLst>
            <a:outerShdw blurRad="50800" dist="88900" dir="2340000" algn="tl" rotWithShape="0">
              <a:srgbClr val="000000">
                <a:alpha val="72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2119795" y="4564601"/>
            <a:ext cx="491353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prstClr val="white"/>
                </a:solidFill>
                <a:latin typeface="Arial" pitchFamily="34" charset="0"/>
                <a:ea typeface="Arial" charset="0"/>
                <a:cs typeface="Arial" pitchFamily="34" charset="0"/>
              </a:rPr>
              <a:t>Max Gardner</a:t>
            </a:r>
            <a:endParaRPr lang="en-US" sz="3600" dirty="0" smtClean="0">
              <a:solidFill>
                <a:srgbClr val="08CFEE"/>
              </a:solidFill>
              <a:latin typeface="Arial" pitchFamily="34" charset="0"/>
              <a:ea typeface="Arial" charset="0"/>
              <a:cs typeface="Arial" pitchFamily="34" charset="0"/>
            </a:endParaRPr>
          </a:p>
          <a:p>
            <a:r>
              <a:rPr lang="en-US" sz="20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38100" algn="l" rotWithShape="0">
                    <a:prstClr val="black">
                      <a:alpha val="65000"/>
                    </a:prstClr>
                  </a:outerShdw>
                </a:effectLst>
                <a:latin typeface="Arial" pitchFamily="34" charset="0"/>
                <a:ea typeface="Arial" charset="0"/>
                <a:cs typeface="Arial" pitchFamily="34" charset="0"/>
              </a:rPr>
              <a:t>maxgardner@maxgardner.com</a:t>
            </a:r>
          </a:p>
          <a:p>
            <a:r>
              <a:rPr lang="en-US" sz="200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38100" algn="l" rotWithShape="0">
                    <a:prstClr val="black">
                      <a:alpha val="65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(704) 418-</a:t>
            </a:r>
            <a:r>
              <a:rPr lang="en-US" sz="20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38100" algn="l" rotWithShape="0">
                    <a:prstClr val="black">
                      <a:alpha val="65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2628</a:t>
            </a:r>
          </a:p>
          <a:p>
            <a:r>
              <a:rPr lang="en-US" sz="2000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50800" dist="38100" algn="l" rotWithShape="0">
                    <a:prstClr val="black">
                      <a:alpha val="65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MaxBankruptcyBootCamp.com</a:t>
            </a:r>
            <a:endParaRPr lang="en-US" sz="2000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50800" dist="38100" algn="l" rotWithShape="0">
                  <a:prstClr val="black">
                    <a:alpha val="65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506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4805" y="857250"/>
            <a:ext cx="6858000" cy="5143500"/>
          </a:xfrm>
          <a:prstGeom prst="rect">
            <a:avLst/>
          </a:prstGeom>
          <a:ln w="57150">
            <a:solidFill>
              <a:schemeClr val="bg1"/>
            </a:solidFill>
            <a:miter lim="800000"/>
          </a:ln>
          <a:effectLst>
            <a:outerShdw blurRad="101600" dist="228600" dir="7800000" algn="t" rotWithShape="0">
              <a:prstClr val="black">
                <a:alpha val="46000"/>
              </a:prstClr>
            </a:outerShdw>
          </a:effectLst>
        </p:spPr>
      </p:pic>
      <p:pic>
        <p:nvPicPr>
          <p:cNvPr id="3" name="18_And_A_Thought_Provok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656637" y="7141368"/>
            <a:ext cx="487363" cy="48736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76798" y="1353789"/>
            <a:ext cx="60136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2"/>
                </a:solidFill>
              </a:rPr>
              <a:t>1. Any </a:t>
            </a:r>
            <a:r>
              <a:rPr lang="en-US" sz="2400" dirty="0">
                <a:solidFill>
                  <a:schemeClr val="bg2"/>
                </a:solidFill>
              </a:rPr>
              <a:t>document signed by an officer of MERS.</a:t>
            </a:r>
            <a:endParaRPr lang="en-US" sz="2400" dirty="0">
              <a:solidFill>
                <a:schemeClr val="bg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71008" y="1897128"/>
            <a:ext cx="581511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MERS states </a:t>
            </a:r>
            <a:r>
              <a:rPr lang="en-US" sz="1600" dirty="0" smtClean="0"/>
              <a:t>at </a:t>
            </a:r>
            <a:r>
              <a:rPr lang="en-US" sz="1600" u="sng" dirty="0" smtClean="0">
                <a:hlinkClick r:id="rId8"/>
              </a:rPr>
              <a:t>www.mersinc.org</a:t>
            </a:r>
            <a:r>
              <a:rPr lang="en-US" sz="1600" u="sng" dirty="0" smtClean="0">
                <a:hlinkClick r:id="rId9"/>
              </a:rPr>
              <a:t> </a:t>
            </a:r>
            <a:r>
              <a:rPr lang="en-US" sz="1600" dirty="0" smtClean="0"/>
              <a:t>that</a:t>
            </a:r>
            <a:r>
              <a:rPr lang="en-US" sz="1600" dirty="0"/>
              <a:t>: Employees of the servicer will be </a:t>
            </a:r>
            <a:r>
              <a:rPr lang="en-US" sz="1600" dirty="0" smtClean="0"/>
              <a:t>certifying officers </a:t>
            </a:r>
            <a:r>
              <a:rPr lang="en-US" sz="1600" dirty="0"/>
              <a:t>of MERS. This means they are authorized to sign any </a:t>
            </a:r>
            <a:r>
              <a:rPr lang="en-US" sz="1600" dirty="0" smtClean="0"/>
              <a:t>necessary documents </a:t>
            </a:r>
            <a:r>
              <a:rPr lang="en-US" sz="1600" dirty="0"/>
              <a:t>as </a:t>
            </a:r>
            <a:r>
              <a:rPr lang="en-US" sz="1600" dirty="0" smtClean="0"/>
              <a:t>an officer </a:t>
            </a:r>
            <a:r>
              <a:rPr lang="en-US" sz="1600" dirty="0"/>
              <a:t>of MERS. The certifying officer is </a:t>
            </a:r>
            <a:r>
              <a:rPr lang="en-US" sz="1600" dirty="0" smtClean="0"/>
              <a:t>granted this </a:t>
            </a:r>
            <a:r>
              <a:rPr lang="en-US" sz="1600" dirty="0"/>
              <a:t>power by a corporate resolution from MERS. In other words, </a:t>
            </a:r>
            <a:r>
              <a:rPr lang="en-US" sz="1600" dirty="0" smtClean="0"/>
              <a:t>the same </a:t>
            </a:r>
            <a:r>
              <a:rPr lang="en-US" sz="1600" dirty="0"/>
              <a:t>individual that signs the documents for the servicer </a:t>
            </a:r>
            <a:r>
              <a:rPr lang="en-US" sz="1600" dirty="0" smtClean="0"/>
              <a:t>will continue </a:t>
            </a:r>
            <a:r>
              <a:rPr lang="en-US" sz="1600" dirty="0"/>
              <a:t>to sign the documents, but now as an officer of MERS. </a:t>
            </a:r>
            <a:r>
              <a:rPr lang="en-US" sz="1600" dirty="0" smtClean="0"/>
              <a:t>MERS Consent </a:t>
            </a:r>
            <a:r>
              <a:rPr lang="en-US" sz="1600" dirty="0"/>
              <a:t>to Cease and Desist Order by the Comptroller of the </a:t>
            </a:r>
            <a:r>
              <a:rPr lang="en-US" sz="1600" dirty="0" smtClean="0"/>
              <a:t>Currency (</a:t>
            </a:r>
            <a:r>
              <a:rPr lang="en-US" sz="1600" dirty="0"/>
              <a:t>OCC) </a:t>
            </a:r>
            <a:r>
              <a:rPr lang="en-US" sz="1600" dirty="0" smtClean="0"/>
              <a:t> officers </a:t>
            </a:r>
            <a:r>
              <a:rPr lang="en-US" sz="1600" dirty="0"/>
              <a:t>of MERS. This means they are authorized to sign any </a:t>
            </a:r>
            <a:r>
              <a:rPr lang="en-US" sz="1600" dirty="0" smtClean="0"/>
              <a:t>necessary documents </a:t>
            </a:r>
            <a:r>
              <a:rPr lang="en-US" sz="1600" dirty="0"/>
              <a:t>as an officer of MERS. The certifying officer is </a:t>
            </a:r>
            <a:r>
              <a:rPr lang="en-US" sz="1600" dirty="0" smtClean="0"/>
              <a:t>granted this </a:t>
            </a:r>
            <a:r>
              <a:rPr lang="en-US" sz="1600" dirty="0"/>
              <a:t>power by a corporate resolution from MERS. In other words, </a:t>
            </a:r>
            <a:r>
              <a:rPr lang="en-US" sz="1600" dirty="0" smtClean="0"/>
              <a:t>the same </a:t>
            </a:r>
            <a:r>
              <a:rPr lang="en-US" sz="1600" dirty="0"/>
              <a:t>individual that signs the documents for the servicer </a:t>
            </a:r>
            <a:r>
              <a:rPr lang="en-US" sz="1600" dirty="0" smtClean="0"/>
              <a:t>will continue </a:t>
            </a:r>
            <a:r>
              <a:rPr lang="en-US" sz="1600" dirty="0"/>
              <a:t>to sign the documents, but now as an officer of MERS. </a:t>
            </a:r>
            <a:r>
              <a:rPr lang="en-US" sz="1600" dirty="0" smtClean="0"/>
              <a:t>MERS Consent </a:t>
            </a:r>
            <a:r>
              <a:rPr lang="en-US" sz="1600" dirty="0"/>
              <a:t>to Cease and Desist Order by the Comptroller of the </a:t>
            </a:r>
            <a:r>
              <a:rPr lang="en-US" sz="1600" dirty="0" smtClean="0"/>
              <a:t>Currency (</a:t>
            </a:r>
            <a:r>
              <a:rPr lang="en-US" sz="1600" dirty="0"/>
              <a:t>OCC) </a:t>
            </a:r>
            <a:r>
              <a:rPr lang="en-US" sz="1600" u="sng" dirty="0" smtClean="0">
                <a:hlinkClick r:id="rId10"/>
              </a:rPr>
              <a:t>see </a:t>
            </a:r>
            <a:r>
              <a:rPr lang="en-US" sz="1600" u="sng" dirty="0" smtClean="0">
                <a:hlinkClick r:id="rId10"/>
              </a:rPr>
              <a:t>cease and desist order</a:t>
            </a:r>
            <a:endParaRPr lang="en-US" sz="1600" dirty="0"/>
          </a:p>
        </p:txBody>
      </p:sp>
    </p:spTree>
  </p:cSld>
  <p:clrMapOvr>
    <a:masterClrMapping/>
  </p:clrMapOvr>
  <p:transition xmlns:p14="http://schemas.microsoft.com/office/powerpoint/2010/main" spd="slow" advClick="0" advTm="8600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ln w="57150">
            <a:solidFill>
              <a:schemeClr val="bg1"/>
            </a:solidFill>
            <a:miter lim="800000"/>
          </a:ln>
          <a:effectLst>
            <a:outerShdw blurRad="101600" dist="228600" dir="7800000" algn="t" rotWithShape="0">
              <a:prstClr val="black">
                <a:alpha val="46000"/>
              </a:prstClr>
            </a:outerShdw>
          </a:effectLst>
        </p:spPr>
      </p:pic>
      <p:pic>
        <p:nvPicPr>
          <p:cNvPr id="3" name="18_And_A_Thought_Provok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28319" y="7141368"/>
            <a:ext cx="487363" cy="48736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63224" y="1344241"/>
            <a:ext cx="59984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2</a:t>
            </a:r>
            <a:r>
              <a:rPr lang="en-US" sz="2400" dirty="0" smtClean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. </a:t>
            </a:r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See </a:t>
            </a:r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hlinkClick r:id="rId8"/>
              </a:rPr>
              <a:t>http://</a:t>
            </a:r>
            <a:r>
              <a:rPr lang="en-US" sz="2400" dirty="0" err="1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hlinkClick r:id="rId8"/>
              </a:rPr>
              <a:t>takeyourhomeback.com</a:t>
            </a:r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hlinkClick r:id="rId8"/>
              </a:rPr>
              <a:t>/?p=405</a:t>
            </a:r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.</a:t>
            </a:r>
          </a:p>
        </p:txBody>
      </p:sp>
      <p:sp>
        <p:nvSpPr>
          <p:cNvPr id="2" name="Rectangle 1"/>
          <p:cNvSpPr/>
          <p:nvPr/>
        </p:nvSpPr>
        <p:spPr>
          <a:xfrm>
            <a:off x="1565974" y="1955223"/>
            <a:ext cx="5996535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3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. The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signor of the document states that they are acting “solely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as nominee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” for some other party.</a:t>
            </a:r>
            <a:endParaRPr lang="en-US" sz="2400" dirty="0">
              <a:solidFill>
                <a:srgbClr val="EEECE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65974" y="3234312"/>
            <a:ext cx="59965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4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. The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document was notarized in Dakota County,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Minnesota.</a:t>
            </a:r>
            <a:endParaRPr lang="en-US" sz="2400" dirty="0">
              <a:solidFill>
                <a:srgbClr val="EEECE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65974" y="4188762"/>
            <a:ext cx="59965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5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. The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document was notarized in </a:t>
            </a:r>
            <a:r>
              <a:rPr lang="en-US" sz="2400" dirty="0" err="1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Hinnepin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County,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Minnesota.</a:t>
            </a:r>
            <a:endParaRPr lang="en-US" sz="2400" dirty="0">
              <a:solidFill>
                <a:srgbClr val="EEECE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6401856"/>
      </p:ext>
    </p:extLst>
  </p:cSld>
  <p:clrMapOvr>
    <a:masterClrMapping/>
  </p:clrMapOvr>
  <p:transition xmlns:p14="http://schemas.microsoft.com/office/powerpoint/2010/main" spd="slow" advClick="0" advTm="8600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ln w="57150">
            <a:solidFill>
              <a:schemeClr val="bg1"/>
            </a:solidFill>
            <a:miter lim="800000"/>
          </a:ln>
          <a:effectLst>
            <a:outerShdw blurRad="101600" dist="228600" dir="7800000" algn="t" rotWithShape="0">
              <a:prstClr val="black">
                <a:alpha val="46000"/>
              </a:prstClr>
            </a:outerShdw>
          </a:effectLst>
        </p:spPr>
      </p:pic>
      <p:pic>
        <p:nvPicPr>
          <p:cNvPr id="3" name="18_And_A_Thought_Provok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28319" y="7141368"/>
            <a:ext cx="487363" cy="48736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63224" y="1344241"/>
            <a:ext cx="60661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6</a:t>
            </a:r>
            <a:r>
              <a:rPr lang="en-US" sz="2400" dirty="0" smtClean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. The </a:t>
            </a:r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document was notarized in Duval County, </a:t>
            </a:r>
            <a:r>
              <a:rPr lang="en-US" sz="2400" dirty="0" smtClean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FL.</a:t>
            </a:r>
            <a:endParaRPr lang="en-US" sz="2400" dirty="0">
              <a:solidFill>
                <a:schemeClr val="bg2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46877" y="2403988"/>
            <a:ext cx="59965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7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. The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document was notarized in Palm Beach County,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FL.</a:t>
            </a:r>
            <a:endParaRPr lang="en-US" sz="2400" dirty="0">
              <a:solidFill>
                <a:srgbClr val="EEECE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65974" y="3234312"/>
            <a:ext cx="59965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8. The document was notarized in Pinellas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County, FL.</a:t>
            </a:r>
            <a:endParaRPr lang="en-US" sz="2400" dirty="0">
              <a:solidFill>
                <a:srgbClr val="EEECE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65974" y="4188762"/>
            <a:ext cx="59965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9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. The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document was notarized in San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Diego County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,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CA.</a:t>
            </a:r>
            <a:endParaRPr lang="en-US" sz="2400" dirty="0">
              <a:solidFill>
                <a:srgbClr val="EEECE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1606569"/>
      </p:ext>
    </p:extLst>
  </p:cSld>
  <p:clrMapOvr>
    <a:masterClrMapping/>
  </p:clrMapOvr>
  <p:transition xmlns:p14="http://schemas.microsoft.com/office/powerpoint/2010/main" spd="slow" advClick="0" advTm="8600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ln w="57150">
            <a:solidFill>
              <a:schemeClr val="bg1"/>
            </a:solidFill>
            <a:miter lim="800000"/>
          </a:ln>
          <a:effectLst>
            <a:outerShdw blurRad="101600" dist="228600" dir="7800000" algn="t" rotWithShape="0">
              <a:prstClr val="black">
                <a:alpha val="46000"/>
              </a:prstClr>
            </a:outerShdw>
          </a:effectLst>
        </p:spPr>
      </p:pic>
      <p:pic>
        <p:nvPicPr>
          <p:cNvPr id="3" name="18_And_A_Thought_Provok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28319" y="7141368"/>
            <a:ext cx="487363" cy="48736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63224" y="1344241"/>
            <a:ext cx="60661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10. The document was notarized in Fulton County, </a:t>
            </a:r>
            <a:r>
              <a:rPr lang="en-US" sz="2400" dirty="0" smtClean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GA.</a:t>
            </a:r>
            <a:endParaRPr lang="en-US" sz="2400" dirty="0">
              <a:solidFill>
                <a:schemeClr val="bg2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46877" y="2403988"/>
            <a:ext cx="59965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11. The document was notarized in Polk County,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IA.</a:t>
            </a:r>
            <a:endParaRPr lang="en-US" sz="2400" dirty="0">
              <a:solidFill>
                <a:srgbClr val="EEECE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65974" y="3234312"/>
            <a:ext cx="59965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8. The document was notarized in Pinellas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County, FL.</a:t>
            </a:r>
            <a:endParaRPr lang="en-US" sz="2400" dirty="0">
              <a:solidFill>
                <a:srgbClr val="EEECE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65974" y="4188762"/>
            <a:ext cx="59965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12. The document was notarized in Travis County,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TX.</a:t>
            </a:r>
            <a:endParaRPr lang="en-US" sz="2400" dirty="0">
              <a:solidFill>
                <a:srgbClr val="EEECE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1836749"/>
      </p:ext>
    </p:extLst>
  </p:cSld>
  <p:clrMapOvr>
    <a:masterClrMapping/>
  </p:clrMapOvr>
  <p:transition xmlns:p14="http://schemas.microsoft.com/office/powerpoint/2010/main" spd="slow" advClick="0" advTm="8600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ln w="57150">
            <a:solidFill>
              <a:schemeClr val="bg1"/>
            </a:solidFill>
            <a:miter lim="800000"/>
          </a:ln>
          <a:effectLst>
            <a:outerShdw blurRad="101600" dist="228600" dir="7800000" algn="t" rotWithShape="0">
              <a:prstClr val="black">
                <a:alpha val="46000"/>
              </a:prstClr>
            </a:outerShdw>
          </a:effectLst>
        </p:spPr>
      </p:pic>
      <p:pic>
        <p:nvPicPr>
          <p:cNvPr id="3" name="18_And_A_Thought_Provok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28319" y="7141368"/>
            <a:ext cx="487363" cy="48736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63224" y="1344241"/>
            <a:ext cx="60661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13. The document was notarized in Harris County, </a:t>
            </a:r>
            <a:r>
              <a:rPr lang="en-US" sz="2400" dirty="0" smtClean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TX.</a:t>
            </a:r>
            <a:endParaRPr lang="en-US" sz="2400" dirty="0">
              <a:solidFill>
                <a:schemeClr val="bg2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46877" y="2403988"/>
            <a:ext cx="59965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14. The document was notarized in Salt Lake County,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UT.</a:t>
            </a:r>
            <a:endParaRPr lang="en-US" sz="2400" dirty="0">
              <a:solidFill>
                <a:srgbClr val="EEECE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65974" y="3234312"/>
            <a:ext cx="59965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15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. The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document was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executed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same day it was filed with the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Court.</a:t>
            </a:r>
            <a:endParaRPr lang="en-US" sz="2400" dirty="0">
              <a:solidFill>
                <a:srgbClr val="EEECE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65974" y="4188762"/>
            <a:ext cx="5996535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16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. The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party who signed the document executed it as “an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authorized agent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” for the servicer or the Plaintiff.</a:t>
            </a:r>
          </a:p>
        </p:txBody>
      </p:sp>
    </p:spTree>
    <p:extLst>
      <p:ext uri="{BB962C8B-B14F-4D97-AF65-F5344CB8AC3E}">
        <p14:creationId xmlns:p14="http://schemas.microsoft.com/office/powerpoint/2010/main" val="2491726718"/>
      </p:ext>
    </p:extLst>
  </p:cSld>
  <p:clrMapOvr>
    <a:masterClrMapping/>
  </p:clrMapOvr>
  <p:transition xmlns:p14="http://schemas.microsoft.com/office/powerpoint/2010/main" spd="slow" advClick="0" advTm="8600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ln w="57150">
            <a:solidFill>
              <a:schemeClr val="bg1"/>
            </a:solidFill>
            <a:miter lim="800000"/>
          </a:ln>
          <a:effectLst>
            <a:outerShdw blurRad="101600" dist="228600" dir="7800000" algn="t" rotWithShape="0">
              <a:prstClr val="black">
                <a:alpha val="46000"/>
              </a:prstClr>
            </a:outerShdw>
          </a:effectLst>
        </p:spPr>
      </p:pic>
      <p:pic>
        <p:nvPicPr>
          <p:cNvPr id="3" name="18_And_A_Thought_Provok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28319" y="7141368"/>
            <a:ext cx="487363" cy="48736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63224" y="1344241"/>
            <a:ext cx="6066126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17</a:t>
            </a:r>
            <a:r>
              <a:rPr lang="en-US" sz="2400" dirty="0" smtClean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. The </a:t>
            </a:r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party who signed the document executed it as “an attorney </a:t>
            </a:r>
            <a:r>
              <a:rPr lang="en-US" sz="2400" dirty="0" smtClean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in fact</a:t>
            </a:r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” for the servicer or the Plaintiff.</a:t>
            </a:r>
          </a:p>
        </p:txBody>
      </p:sp>
      <p:sp>
        <p:nvSpPr>
          <p:cNvPr id="2" name="Rectangle 1"/>
          <p:cNvSpPr/>
          <p:nvPr/>
        </p:nvSpPr>
        <p:spPr>
          <a:xfrm>
            <a:off x="1546877" y="2652241"/>
            <a:ext cx="59965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18.The name of the signing party is stamped on the documents in block letters.</a:t>
            </a:r>
          </a:p>
        </p:txBody>
      </p:sp>
      <p:sp>
        <p:nvSpPr>
          <p:cNvPr id="8" name="Rectangle 7"/>
          <p:cNvSpPr/>
          <p:nvPr/>
        </p:nvSpPr>
        <p:spPr>
          <a:xfrm>
            <a:off x="1565974" y="3492114"/>
            <a:ext cx="59965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19.The name of the servicer or Plaintiff is stamped on the document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in block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letters.</a:t>
            </a:r>
          </a:p>
        </p:txBody>
      </p:sp>
      <p:sp>
        <p:nvSpPr>
          <p:cNvPr id="9" name="Rectangle 8"/>
          <p:cNvSpPr/>
          <p:nvPr/>
        </p:nvSpPr>
        <p:spPr>
          <a:xfrm>
            <a:off x="1537328" y="4370178"/>
            <a:ext cx="5996535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20. The document appears to be a standard form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with “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fill-in-the-blanks” for the names of the signors and entities.</a:t>
            </a:r>
          </a:p>
        </p:txBody>
      </p:sp>
    </p:spTree>
    <p:extLst>
      <p:ext uri="{BB962C8B-B14F-4D97-AF65-F5344CB8AC3E}">
        <p14:creationId xmlns:p14="http://schemas.microsoft.com/office/powerpoint/2010/main" val="1299478200"/>
      </p:ext>
    </p:extLst>
  </p:cSld>
  <p:clrMapOvr>
    <a:masterClrMapping/>
  </p:clrMapOvr>
  <p:transition xmlns:p14="http://schemas.microsoft.com/office/powerpoint/2010/main" spd="slow" advClick="0" advTm="8600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857250"/>
            <a:ext cx="6858000" cy="5143500"/>
          </a:xfrm>
          <a:prstGeom prst="rect">
            <a:avLst/>
          </a:prstGeom>
          <a:ln w="57150">
            <a:solidFill>
              <a:schemeClr val="bg1"/>
            </a:solidFill>
            <a:miter lim="800000"/>
          </a:ln>
          <a:effectLst>
            <a:outerShdw blurRad="101600" dist="228600" dir="7800000" algn="t" rotWithShape="0">
              <a:prstClr val="black">
                <a:alpha val="46000"/>
              </a:prstClr>
            </a:outerShdw>
          </a:effectLst>
        </p:spPr>
      </p:pic>
      <p:pic>
        <p:nvPicPr>
          <p:cNvPr id="3" name="18_And_A_Thought_Provoking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328319" y="7141368"/>
            <a:ext cx="487363" cy="48736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63224" y="1344241"/>
            <a:ext cx="606612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21. The paragraph numbers are not consistent (for example the </a:t>
            </a:r>
            <a:r>
              <a:rPr lang="en-US" sz="2400" dirty="0" smtClean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first page </a:t>
            </a:r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may end with paragraph 7 and the second page may start </a:t>
            </a:r>
            <a:r>
              <a:rPr lang="en-US" sz="2400" dirty="0" smtClean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with paragraph </a:t>
            </a:r>
            <a:r>
              <a:rPr lang="en-US" sz="2400" dirty="0">
                <a:solidFill>
                  <a:schemeClr val="bg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10)</a:t>
            </a:r>
          </a:p>
        </p:txBody>
      </p:sp>
      <p:sp>
        <p:nvSpPr>
          <p:cNvPr id="8" name="Rectangle 7"/>
          <p:cNvSpPr/>
          <p:nvPr/>
        </p:nvSpPr>
        <p:spPr>
          <a:xfrm>
            <a:off x="1585071" y="2947866"/>
            <a:ext cx="59965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22. The party who signed the document and the notary are the same person.</a:t>
            </a:r>
          </a:p>
        </p:txBody>
      </p:sp>
      <p:sp>
        <p:nvSpPr>
          <p:cNvPr id="9" name="Rectangle 8"/>
          <p:cNvSpPr/>
          <p:nvPr/>
        </p:nvSpPr>
        <p:spPr>
          <a:xfrm>
            <a:off x="1565974" y="3892768"/>
            <a:ext cx="599653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23. You cannot read the signature of the signor and the name is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not printed 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out on the document. </a:t>
            </a:r>
            <a:r>
              <a:rPr lang="en-US" sz="2400" dirty="0" smtClean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(“squiggle marks</a:t>
            </a:r>
            <a:r>
              <a:rPr lang="en-US" sz="2400" dirty="0">
                <a:solidFill>
                  <a:srgbClr val="EEECE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”) </a:t>
            </a:r>
            <a:r>
              <a:rPr lang="en-US" sz="2400" dirty="0">
                <a:solidFill>
                  <a:schemeClr val="accent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bottom line is you cannot decipher any name or word on </a:t>
            </a:r>
            <a:r>
              <a:rPr lang="en-US" sz="2400" dirty="0" smtClean="0">
                <a:solidFill>
                  <a:schemeClr val="accent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the document</a:t>
            </a:r>
            <a:r>
              <a:rPr lang="en-US" sz="2400" dirty="0">
                <a:solidFill>
                  <a:schemeClr val="accent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24051138"/>
      </p:ext>
    </p:extLst>
  </p:cSld>
  <p:clrMapOvr>
    <a:masterClrMapping/>
  </p:clrMapOvr>
  <p:transition xmlns:p14="http://schemas.microsoft.com/office/powerpoint/2010/main" spd="slow" advClick="0" advTm="8600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Five Rules">
  <a:themeElements>
    <a:clrScheme name="Duarte's Five Rules">
      <a:dk1>
        <a:sysClr val="windowText" lastClr="000000"/>
      </a:dk1>
      <a:lt1>
        <a:sysClr val="window" lastClr="FFFFFF"/>
      </a:lt1>
      <a:dk2>
        <a:srgbClr val="000000"/>
      </a:dk2>
      <a:lt2>
        <a:srgbClr val="EEECE1"/>
      </a:lt2>
      <a:accent1>
        <a:srgbClr val="08CFEE"/>
      </a:accent1>
      <a:accent2>
        <a:srgbClr val="F0AA26"/>
      </a:accent2>
      <a:accent3>
        <a:srgbClr val="5DA01F"/>
      </a:accent3>
      <a:accent4>
        <a:srgbClr val="F3EACD"/>
      </a:accent4>
      <a:accent5>
        <a:srgbClr val="4BACC6"/>
      </a:accent5>
      <a:accent6>
        <a:srgbClr val="F79646"/>
      </a:accent6>
      <a:hlink>
        <a:srgbClr val="F0AA26"/>
      </a:hlink>
      <a:folHlink>
        <a:srgbClr val="08CFE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Five Rules.potx</Template>
  <TotalTime>0</TotalTime>
  <Words>2013</Words>
  <Application>Microsoft Macintosh PowerPoint</Application>
  <PresentationFormat>On-screen Show (4:3)</PresentationFormat>
  <Paragraphs>120</Paragraphs>
  <Slides>23</Slides>
  <Notes>21</Notes>
  <HiddenSlides>0</HiddenSlides>
  <MMClips>22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Five Rules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2010-04-14T20:04:37Z</dcterms:created>
  <dcterms:modified xsi:type="dcterms:W3CDTF">2011-11-04T23:30:50Z</dcterms:modified>
</cp:coreProperties>
</file>